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9" d="100"/>
          <a:sy n="129" d="100"/>
        </p:scale>
        <p:origin x="1164" y="12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CE5CAE3-E66C-483F-9A91-133D66834A8A}" type="datetimeFigureOut">
              <a:rPr lang="ro-RO" smtClean="0"/>
              <a:pPr/>
              <a:t>11.09.2013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D8D6F0-A759-4B40-A209-1431F2B80A59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08921"/>
            <a:ext cx="6400800" cy="1944216"/>
          </a:xfrm>
        </p:spPr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Inspecția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de </a:t>
            </a:r>
            <a:r>
              <a:rPr lang="en-US" dirty="0" err="1" smtClean="0">
                <a:solidFill>
                  <a:schemeClr val="tx1"/>
                </a:solidFill>
              </a:rPr>
              <a:t>specialitate</a:t>
            </a:r>
            <a:r>
              <a:rPr lang="en-US" dirty="0" smtClean="0">
                <a:solidFill>
                  <a:schemeClr val="tx1"/>
                </a:solidFill>
              </a:rPr>
              <a:t> DICIPLINE INFORMATICE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2013 </a:t>
            </a:r>
          </a:p>
          <a:p>
            <a:pPr algn="r"/>
            <a:endParaRPr lang="ro-RO" dirty="0" smtClean="0">
              <a:solidFill>
                <a:schemeClr val="tx1"/>
              </a:solidFill>
            </a:endParaRP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Inspector General,</a:t>
            </a:r>
          </a:p>
          <a:p>
            <a:pPr algn="r"/>
            <a:r>
              <a:rPr lang="en-US" dirty="0" smtClean="0">
                <a:solidFill>
                  <a:schemeClr val="tx1"/>
                </a:solidFill>
              </a:rPr>
              <a:t>Nu</a:t>
            </a:r>
            <a:r>
              <a:rPr lang="ro-RO" dirty="0" smtClean="0">
                <a:solidFill>
                  <a:schemeClr val="tx1"/>
                </a:solidFill>
              </a:rPr>
              <a:t>şa Dumitriu-Lupan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0648"/>
            <a:ext cx="19939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7779494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2710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Tematica inspecțiilor de specialitate se stabilește în baza priorităților </a:t>
            </a:r>
            <a:r>
              <a:rPr lang="vi-VN" dirty="0" smtClean="0"/>
              <a:t>MECTS/ISJ/ISMB </a:t>
            </a:r>
            <a:r>
              <a:rPr lang="vi-VN" dirty="0" smtClean="0"/>
              <a:t>sau la solicitarea unităților de învățământ</a:t>
            </a:r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Inspecția de specialitate poate fi realizată</a:t>
            </a:r>
            <a:r>
              <a:rPr lang="ro-RO" dirty="0" smtClean="0"/>
              <a:t>:</a:t>
            </a:r>
          </a:p>
          <a:p>
            <a:pPr marL="0" indent="0" algn="just">
              <a:buNone/>
            </a:pPr>
            <a:r>
              <a:rPr lang="ro-RO" dirty="0"/>
              <a:t> </a:t>
            </a:r>
            <a:r>
              <a:rPr lang="ro-RO" dirty="0" smtClean="0"/>
              <a:t>    - urmare la </a:t>
            </a:r>
            <a:r>
              <a:rPr lang="vi-VN" dirty="0" smtClean="0"/>
              <a:t>reclamații, sesizări, petiții privind activitatea unor cadre didactice</a:t>
            </a:r>
            <a:endParaRPr lang="ro-RO" dirty="0" smtClean="0"/>
          </a:p>
          <a:p>
            <a:pPr marL="0" indent="0" algn="just">
              <a:buNone/>
            </a:pPr>
            <a:r>
              <a:rPr lang="ro-RO" dirty="0"/>
              <a:t> </a:t>
            </a:r>
            <a:r>
              <a:rPr lang="ro-RO" dirty="0" smtClean="0"/>
              <a:t>    -</a:t>
            </a:r>
            <a:r>
              <a:rPr lang="vi-VN" dirty="0" smtClean="0"/>
              <a:t> </a:t>
            </a:r>
            <a:r>
              <a:rPr lang="ro-RO" dirty="0" smtClean="0"/>
              <a:t>  </a:t>
            </a:r>
            <a:r>
              <a:rPr lang="vi-VN" dirty="0" smtClean="0"/>
              <a:t>la solicitarea unităților de învățământ</a:t>
            </a:r>
            <a:endParaRPr lang="ro-RO" dirty="0" smtClean="0"/>
          </a:p>
          <a:p>
            <a:pPr marL="0" indent="0" algn="just">
              <a:buNone/>
            </a:pPr>
            <a:r>
              <a:rPr lang="ro-RO" dirty="0"/>
              <a:t> </a:t>
            </a:r>
            <a:r>
              <a:rPr lang="ro-RO" dirty="0" smtClean="0"/>
              <a:t>    - </a:t>
            </a:r>
            <a:r>
              <a:rPr lang="vi-VN" dirty="0" smtClean="0"/>
              <a:t>urmare a autosesizării instituțiilor abilitate să realizeze inspecția de specialitate, respectiv MECTS și ISJ/ISMB</a:t>
            </a: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TIPURILE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4605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dirty="0"/>
          </a:p>
          <a:p>
            <a:pPr marL="0" indent="0" algn="just">
              <a:buNone/>
            </a:pPr>
            <a:endParaRPr lang="ro-RO" dirty="0" smtClean="0"/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vi-VN" dirty="0" smtClean="0">
                <a:solidFill>
                  <a:srgbClr val="FF0000"/>
                </a:solidFill>
              </a:rPr>
              <a:t>Cadrele didactice nu pot refuza realizarea inspecției de specialitate, cu excepția situațiilor în care, din cauze obiective, probate cu acte doveditoare, acestea nu își pot desfășura activitățile profesionale curente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endParaRPr lang="vi-V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DE REŢINUT 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566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dirty="0" smtClean="0"/>
              <a:t>R</a:t>
            </a:r>
            <a:r>
              <a:rPr lang="ro-RO" dirty="0" smtClean="0"/>
              <a:t>aport scris general al inspecției de  specialitate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/>
              <a:t>Fișa de observare a </a:t>
            </a:r>
            <a:r>
              <a:rPr lang="ro-RO" dirty="0" smtClean="0"/>
              <a:t>lecției</a:t>
            </a:r>
            <a:endParaRPr lang="en-US" dirty="0" smtClean="0"/>
          </a:p>
          <a:p>
            <a:pPr algn="just">
              <a:buFont typeface="Wingdings" pitchFamily="2" charset="2"/>
              <a:buChar char="§"/>
            </a:pPr>
            <a:r>
              <a:rPr lang="ro-RO" dirty="0" err="1"/>
              <a:t>C</a:t>
            </a:r>
            <a:r>
              <a:rPr lang="en-US" dirty="0" err="1" smtClean="0"/>
              <a:t>riterii</a:t>
            </a:r>
            <a:r>
              <a:rPr lang="en-US" dirty="0" smtClean="0"/>
              <a:t> </a:t>
            </a:r>
            <a:r>
              <a:rPr lang="en-US" dirty="0" err="1" smtClean="0"/>
              <a:t>orientative</a:t>
            </a:r>
            <a:r>
              <a:rPr lang="en-US" dirty="0" smtClean="0"/>
              <a:t> de </a:t>
            </a:r>
            <a:r>
              <a:rPr lang="en-US" dirty="0" err="1" smtClean="0"/>
              <a:t>selecție</a:t>
            </a:r>
            <a:r>
              <a:rPr lang="en-US" dirty="0" smtClean="0"/>
              <a:t>  </a:t>
            </a:r>
            <a:r>
              <a:rPr lang="ro-RO" dirty="0" smtClean="0"/>
              <a:t>şi </a:t>
            </a:r>
            <a:r>
              <a:rPr lang="en-US" dirty="0" err="1" smtClean="0"/>
              <a:t>Graficul</a:t>
            </a:r>
            <a:r>
              <a:rPr lang="en-US" dirty="0" smtClean="0"/>
              <a:t> </a:t>
            </a:r>
            <a:r>
              <a:rPr lang="ro-RO" dirty="0">
                <a:solidFill>
                  <a:srgbClr val="073E87"/>
                </a:solidFill>
              </a:rPr>
              <a:t>inspecției de  specialitate </a:t>
            </a:r>
            <a:endParaRPr lang="ro-RO" dirty="0" smtClean="0">
              <a:solidFill>
                <a:srgbClr val="073E87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ro-RO" dirty="0" smtClean="0">
                <a:solidFill>
                  <a:srgbClr val="073E87"/>
                </a:solidFill>
              </a:rPr>
              <a:t>Calificativele: </a:t>
            </a:r>
          </a:p>
          <a:p>
            <a:pPr marL="0" indent="0" algn="just">
              <a:buNone/>
            </a:pPr>
            <a:r>
              <a:rPr lang="ro-RO" dirty="0">
                <a:solidFill>
                  <a:srgbClr val="073E87"/>
                </a:solidFill>
              </a:rPr>
              <a:t>	</a:t>
            </a:r>
            <a:r>
              <a:rPr lang="ro-RO" dirty="0" smtClean="0">
                <a:solidFill>
                  <a:srgbClr val="073E87"/>
                </a:solidFill>
              </a:rPr>
              <a:t> </a:t>
            </a:r>
            <a:r>
              <a:rPr lang="ro-RO" i="1" dirty="0" smtClean="0">
                <a:solidFill>
                  <a:srgbClr val="073E87"/>
                </a:solidFill>
              </a:rPr>
              <a:t>FOARTE BINE</a:t>
            </a:r>
          </a:p>
          <a:p>
            <a:pPr marL="0" indent="0" algn="just">
              <a:buNone/>
            </a:pPr>
            <a:r>
              <a:rPr lang="ro-RO" i="1" dirty="0">
                <a:solidFill>
                  <a:srgbClr val="073E87"/>
                </a:solidFill>
              </a:rPr>
              <a:t>	</a:t>
            </a:r>
            <a:r>
              <a:rPr lang="ro-RO" i="1" dirty="0" smtClean="0">
                <a:solidFill>
                  <a:srgbClr val="073E87"/>
                </a:solidFill>
              </a:rPr>
              <a:t> BINE</a:t>
            </a:r>
          </a:p>
          <a:p>
            <a:pPr marL="0" indent="0" algn="just">
              <a:buNone/>
            </a:pPr>
            <a:r>
              <a:rPr lang="ro-RO" i="1" dirty="0">
                <a:solidFill>
                  <a:srgbClr val="073E87"/>
                </a:solidFill>
              </a:rPr>
              <a:t>	</a:t>
            </a:r>
            <a:r>
              <a:rPr lang="ro-RO" i="1" dirty="0" smtClean="0">
                <a:solidFill>
                  <a:srgbClr val="073E87"/>
                </a:solidFill>
              </a:rPr>
              <a:t> ACCEPTABIL</a:t>
            </a:r>
            <a:endParaRPr lang="ro-RO" i="1" dirty="0">
              <a:solidFill>
                <a:srgbClr val="073E87"/>
              </a:solidFill>
            </a:endParaRPr>
          </a:p>
          <a:p>
            <a:pPr marL="0" indent="0" algn="just">
              <a:buNone/>
            </a:pPr>
            <a:r>
              <a:rPr lang="ro-RO" i="1" dirty="0" smtClean="0">
                <a:solidFill>
                  <a:srgbClr val="073E87"/>
                </a:solidFill>
              </a:rPr>
              <a:t>	 SLAB</a:t>
            </a:r>
            <a:endParaRPr lang="en-US" i="1" dirty="0" smtClean="0">
              <a:solidFill>
                <a:srgbClr val="073E87"/>
              </a:solidFill>
            </a:endParaRPr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 smtClean="0"/>
          </a:p>
          <a:p>
            <a:pPr marL="0" indent="0" algn="just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INSTRUMENTELE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40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§"/>
            </a:pPr>
            <a:r>
              <a:rPr lang="ro-RO" dirty="0" smtClean="0"/>
              <a:t>50%  unități  de învățământ din mediul urban și 50% unități de învățământ din mediul rural 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 smtClean="0"/>
              <a:t>50% clase de nivel gimnazial și 50% clase de nivel liceal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 smtClean="0"/>
              <a:t>25% unități  de învățământ cu performanțe  înalte la examenele naționale - peste 80% procent de promovare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 smtClean="0"/>
              <a:t> 75% unități de învățământ cu performanțe medii slabe  la examenele naționale</a:t>
            </a:r>
          </a:p>
          <a:p>
            <a:pPr marL="0" indent="0" algn="just">
              <a:buNone/>
            </a:pPr>
            <a:r>
              <a:rPr lang="ro-RO" dirty="0" smtClean="0"/>
              <a:t>	- medii: 40% - 79% procent de promovare</a:t>
            </a:r>
          </a:p>
          <a:p>
            <a:pPr marL="0" indent="0" algn="just">
              <a:buNone/>
            </a:pPr>
            <a:r>
              <a:rPr lang="ro-RO" dirty="0" smtClean="0"/>
              <a:t>	- slabe (sub 39 % procent de promovare 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 smtClean="0"/>
              <a:t>50% clase terminale la nivel de  ciclu , gimnaziu și liceu</a:t>
            </a:r>
          </a:p>
          <a:p>
            <a:pPr marL="0" indent="0" algn="just">
              <a:buNone/>
            </a:pPr>
            <a:endParaRPr lang="ro-RO" dirty="0"/>
          </a:p>
          <a:p>
            <a:pPr marL="0" indent="0" algn="just">
              <a:buNone/>
            </a:pPr>
            <a:endParaRPr lang="ro-RO" dirty="0" smtClean="0"/>
          </a:p>
          <a:p>
            <a:pPr marL="0" indent="0" algn="just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CRITERII ORIENTATIVE DE SELECȚIE A UNITĂȚILOR </a:t>
            </a:r>
            <a:r>
              <a:rPr lang="en-US" dirty="0" smtClean="0"/>
              <a:t>ȘCOLARE</a:t>
            </a:r>
            <a:r>
              <a:rPr lang="ro-RO" dirty="0" smtClean="0"/>
              <a:t> </a:t>
            </a:r>
            <a:r>
              <a:rPr lang="en-US" dirty="0" smtClean="0"/>
              <a:t>ȘI  </a:t>
            </a:r>
            <a:r>
              <a:rPr lang="en-US" dirty="0"/>
              <a:t>CLASELOR </a:t>
            </a:r>
          </a:p>
        </p:txBody>
      </p:sp>
    </p:spTree>
    <p:extLst>
      <p:ext uri="{BB962C8B-B14F-4D97-AF65-F5344CB8AC3E}">
        <p14:creationId xmlns:p14="http://schemas.microsoft.com/office/powerpoint/2010/main" xmlns="" val="250766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o-RO" dirty="0" smtClean="0"/>
              <a:t>Perioade</a:t>
            </a:r>
          </a:p>
          <a:p>
            <a:pPr marL="457200" indent="-457200">
              <a:buAutoNum type="arabicPeriod"/>
            </a:pPr>
            <a:r>
              <a:rPr lang="ro-RO" dirty="0" smtClean="0"/>
              <a:t>Martie 2013 – judeţele Braşov, Dâmboviţa</a:t>
            </a:r>
          </a:p>
          <a:p>
            <a:pPr marL="457200" indent="-457200">
              <a:buAutoNum type="arabicPeriod"/>
            </a:pPr>
            <a:r>
              <a:rPr lang="ro-RO" dirty="0" smtClean="0"/>
              <a:t>Mai 2013 – judeţul Prahova</a:t>
            </a:r>
          </a:p>
          <a:p>
            <a:pPr>
              <a:buFont typeface="Wingdings" pitchFamily="2" charset="2"/>
              <a:buChar char="§"/>
            </a:pPr>
            <a:r>
              <a:rPr lang="ro-RO" dirty="0" smtClean="0"/>
              <a:t>Număr cadre didactice inspectate</a:t>
            </a:r>
          </a:p>
          <a:p>
            <a:pPr marL="457200" indent="-457200">
              <a:buFont typeface="+mj-lt"/>
              <a:buAutoNum type="arabicPeriod"/>
            </a:pPr>
            <a:r>
              <a:rPr lang="ro-RO" dirty="0" smtClean="0"/>
              <a:t>Martie </a:t>
            </a:r>
            <a:r>
              <a:rPr lang="ro-RO" dirty="0"/>
              <a:t>2013 – </a:t>
            </a:r>
            <a:r>
              <a:rPr lang="ro-RO" dirty="0" smtClean="0"/>
              <a:t>7, Braşov -4</a:t>
            </a:r>
            <a:r>
              <a:rPr lang="ro-RO" dirty="0"/>
              <a:t>, </a:t>
            </a:r>
            <a:r>
              <a:rPr lang="ro-RO" dirty="0" smtClean="0"/>
              <a:t>Dâmboviţa - 3</a:t>
            </a:r>
          </a:p>
          <a:p>
            <a:pPr marL="457200" indent="-457200">
              <a:buFont typeface="+mj-lt"/>
              <a:buAutoNum type="arabicPeriod"/>
            </a:pPr>
            <a:r>
              <a:rPr lang="ro-RO" dirty="0" smtClean="0"/>
              <a:t>Mai </a:t>
            </a:r>
            <a:r>
              <a:rPr lang="ro-RO" dirty="0"/>
              <a:t>2013 – </a:t>
            </a:r>
            <a:r>
              <a:rPr lang="ro-RO" dirty="0" smtClean="0"/>
              <a:t>6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DESFĂŞURAREA INSPECŢIEI DISCIPLINE INFORMATICE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998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vi-VN" dirty="0"/>
              <a:t>Activități </a:t>
            </a:r>
            <a:r>
              <a:rPr lang="vi-VN" dirty="0" smtClean="0"/>
              <a:t>realizate</a:t>
            </a:r>
            <a:endParaRPr lang="ro-RO" dirty="0" smtClean="0"/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r>
              <a:rPr lang="vi-VN" dirty="0" smtClean="0"/>
              <a:t>1.Activități </a:t>
            </a:r>
            <a:r>
              <a:rPr lang="vi-VN" dirty="0"/>
              <a:t>de asistență la lecție/lecții, analiză, autoevaluare, evaluare și </a:t>
            </a:r>
            <a:r>
              <a:rPr lang="vi-VN" dirty="0" smtClean="0"/>
              <a:t>consiliere</a:t>
            </a:r>
            <a:endParaRPr lang="ro-RO" dirty="0" smtClean="0"/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r>
              <a:rPr lang="ro-RO" dirty="0" smtClean="0"/>
              <a:t>2. </a:t>
            </a:r>
            <a:r>
              <a:rPr lang="vi-VN" dirty="0" smtClean="0"/>
              <a:t>Analiza  </a:t>
            </a:r>
            <a:r>
              <a:rPr lang="vi-VN" dirty="0"/>
              <a:t>documentelor și a activităților catedrei și consilierea membrilor catedrei                                                                                                                                          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DESFĂŞURAREA INSPECŢIEI DISCIPLINE INFORMATICE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276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37116669"/>
              </p:ext>
            </p:extLst>
          </p:nvPr>
        </p:nvGraphicFramePr>
        <p:xfrm>
          <a:off x="899592" y="1916832"/>
          <a:ext cx="7992888" cy="419284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975073"/>
                <a:gridCol w="4017815"/>
              </a:tblGrid>
              <a:tr h="2915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900" b="1" i="1" dirty="0" smtClean="0">
                          <a:effectLst/>
                          <a:latin typeface="Times New Roman"/>
                          <a:ea typeface="Calibri"/>
                        </a:rPr>
                        <a:t>1. Activități de asistență la lecție/lecții, analiză, autoevaluare, evaluare și consiliere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4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o-RO" sz="1100" b="1" dirty="0" smtClean="0">
                          <a:solidFill>
                            <a:srgbClr val="000000"/>
                          </a:solidFill>
                          <a:effectLst/>
                          <a:latin typeface="Arial MT"/>
                          <a:ea typeface="Calibri"/>
                          <a:cs typeface="Arial MT"/>
                        </a:rPr>
                        <a:t>Criterii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o-RO" sz="1100" b="1" dirty="0" smtClean="0">
                          <a:solidFill>
                            <a:srgbClr val="000000"/>
                          </a:solidFill>
                          <a:effectLst/>
                          <a:latin typeface="Arial MT"/>
                          <a:ea typeface="Calibri"/>
                          <a:cs typeface="Arial MT"/>
                        </a:rPr>
                        <a:t>Recomandări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408">
                <a:tc>
                  <a:txBody>
                    <a:bodyPr/>
                    <a:lstStyle/>
                    <a:p>
                      <a:pPr marL="457200" lvl="1" indent="0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ro-RO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Planificarea și proiectarea activității didactice: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Personalizarea planificărilor calendaristice şi realizarea sistematică a proiectelor pe unităţi de învăţare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44">
                <a:tc>
                  <a:txBody>
                    <a:bodyPr/>
                    <a:lstStyle/>
                    <a:p>
                      <a:pPr marL="457200" lvl="1" indent="0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ro-RO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Desfășurarea activității didactice: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Formularea  şi comunicarea la elevi a obiectivelor operaţionale ale lecţiei în corelare cu  tipologia </a:t>
                      </a:r>
                      <a:r>
                        <a:rPr lang="ro-RO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acesteia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Parcurgerea ritmică a </a:t>
                      </a:r>
                      <a:r>
                        <a:rPr lang="ro-RO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materiei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Notarea ritmică a elevilor însoţită de argumentarea notelor acordate </a:t>
                      </a:r>
                      <a:r>
                        <a:rPr lang="ro-RO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elevilor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Structurarea corespunzătoare a lecţiilor de aplicaţii practice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Îmbinarea formelor de organizare şi desfăşurare a activităţii: individuală şi pe grupe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Organizarea diferenţiată pe grupe valorice a activităţilor </a:t>
                      </a:r>
                      <a:r>
                        <a:rPr lang="ro-RO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aplicative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Dezvoltarea la elevi a vocabularului şi limbajului specific disciplinelor informatice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Implicarea în pregătirea elevilor pentru performanţă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408">
                <a:tc>
                  <a:txBody>
                    <a:bodyPr/>
                    <a:lstStyle/>
                    <a:p>
                      <a:pPr marL="457200" lvl="1" indent="0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ro-RO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Atitudinea elevilor față de învățare: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Motivarea elevilor pentru performanţă, prin aplicaţii  </a:t>
                      </a:r>
                      <a:r>
                        <a:rPr lang="ro-RO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diferenţiate.</a:t>
                      </a: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Utilizarea </a:t>
                      </a: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bugetului de timp al lecţiei în favoarea elevului.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779">
                <a:tc>
                  <a:txBody>
                    <a:bodyPr/>
                    <a:lstStyle/>
                    <a:p>
                      <a:pPr marL="457200" lvl="1" indent="0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ro-RO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Competențele dobândite de elevi: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Întocmirea unui program de recuperare a lecţiilor de TIC neefectuate.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Integrarea elementelor TIC în lecţiile prevăzute prin programul JOBS.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408">
                <a:tc>
                  <a:txBody>
                    <a:bodyPr/>
                    <a:lstStyle/>
                    <a:p>
                      <a:pPr marL="457200" lvl="1" indent="0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ro-RO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Mediul educațional: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Reorganizarea laboratoarelor </a:t>
                      </a:r>
                      <a:r>
                        <a:rPr lang="ro-RO" sz="9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din </a:t>
                      </a: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respectarea  principiilor  ergonomice.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612">
                <a:tc>
                  <a:txBody>
                    <a:bodyPr/>
                    <a:lstStyle/>
                    <a:p>
                      <a:pPr marL="457200" lvl="1" indent="0">
                        <a:spcAft>
                          <a:spcPts val="0"/>
                        </a:spcAft>
                        <a:buSzPts val="900"/>
                        <a:buFont typeface="+mj-lt"/>
                        <a:buNone/>
                      </a:pPr>
                      <a:r>
                        <a:rPr lang="ro-RO" sz="9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Autoevaluarea realizată de cadrele didactice inspectate: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o-RO" sz="9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Organizarea cu sprijinul CCD sau a universităţilor, a unor cursuri de perfecţionare a pregătirii metodice a profesorilor care predau discipline informatice</a:t>
                      </a: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53745" marR="537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Recomandări și </a:t>
            </a:r>
            <a:r>
              <a:rPr lang="vi-VN" dirty="0" smtClean="0"/>
              <a:t>consiliere</a:t>
            </a:r>
            <a:r>
              <a:rPr lang="ro-RO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6498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69805057"/>
              </p:ext>
            </p:extLst>
          </p:nvPr>
        </p:nvGraphicFramePr>
        <p:xfrm>
          <a:off x="827584" y="2420888"/>
          <a:ext cx="7732910" cy="234696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881591"/>
                <a:gridCol w="3851319"/>
              </a:tblGrid>
              <a:tr h="286896">
                <a:tc gridSpan="2"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ro-RO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ro-RO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2. </a:t>
                      </a:r>
                      <a:r>
                        <a:rPr lang="ro-RO" sz="11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Activități de analiză a documentelor catedrei și consilierea membrilor catedrei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51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2.1. Existența documentelor </a:t>
                      </a:r>
                      <a:r>
                        <a:rPr lang="ro-RO" sz="11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catedrei</a:t>
                      </a:r>
                      <a:endParaRPr lang="en-US" sz="1200" dirty="0" smtClean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S-a constatat existenţa minimală a documentelor catedrelor în toate unităţile de învăţământ inspectate..</a:t>
                      </a:r>
                      <a:endParaRPr lang="en-US" sz="1200" dirty="0" smtClean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1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2.2</a:t>
                      </a:r>
                      <a:r>
                        <a:rPr lang="ro-RO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. Analiza documentelor catedrei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Documentele catedrelor nu sunt unitare şi au un foarte mare grad de formalism. Nu sunt operaţionale.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2.3. Analiza activităților catedrei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o-RO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În majoritatea unităţilor inspectate planul de activităţi al catedrei nu include activităţi demonstrative. Activităţile metodice aşa cum reiese din documentele catedrei se rezumă la discuţii pe diferite teme.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La nivelul judeţului se va realiza un cuprins cu documentele care trebuie să existe în cadrul catedrei şi în cadrul portofoliului cadrului didactic care va fi aplicat unitar de toate unităţile </a:t>
                      </a:r>
                      <a:r>
                        <a:rPr lang="ro-RO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şcolare</a:t>
                      </a:r>
                      <a:endParaRPr lang="ro-RO" sz="1200" dirty="0" smtClean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o-RO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 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  <a:p>
                      <a:pPr marL="171450" indent="-171450">
                        <a:spcAft>
                          <a:spcPts val="0"/>
                        </a:spcAft>
                        <a:buFont typeface="Wingdings" pitchFamily="2" charset="2"/>
                        <a:buChar char="§"/>
                      </a:pPr>
                      <a:r>
                        <a:rPr lang="ro-RO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Arial MT"/>
                        </a:rPr>
                        <a:t>Se vor realiza documente cu caracter operaţional, se vor planifica şi se vor realiza lunar, activităţi demonstrative.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Arial MT"/>
                        <a:ea typeface="Calibri"/>
                        <a:cs typeface="Arial M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Recomandări și </a:t>
            </a:r>
            <a:r>
              <a:rPr lang="vi-VN" dirty="0" smtClean="0"/>
              <a:t>consiliere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770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vi-VN" dirty="0" smtClean="0"/>
              <a:t>Se impune generalizarea activităţii de realizare a proiectelor pe unităţi de învăţare</a:t>
            </a:r>
          </a:p>
          <a:p>
            <a:pPr>
              <a:buFont typeface="Wingdings" pitchFamily="2" charset="2"/>
              <a:buChar char="§"/>
            </a:pPr>
            <a:r>
              <a:rPr lang="vi-VN" dirty="0" smtClean="0"/>
              <a:t>Se impune acordarea unei atenţii sporite perfecţionării pregătirii pedagogice şi metodice şi implicit, pregătirii lecţiilor sub aspect metodic</a:t>
            </a:r>
          </a:p>
          <a:p>
            <a:pPr>
              <a:buFont typeface="Wingdings" pitchFamily="2" charset="2"/>
              <a:buChar char="§"/>
            </a:pPr>
            <a:r>
              <a:rPr lang="vi-VN" dirty="0" smtClean="0"/>
              <a:t>Se recomandă stimularea motivaţiei pentru învăţare la toate nivelurile şi în mod special la clasele terminale</a:t>
            </a:r>
          </a:p>
          <a:p>
            <a:pPr>
              <a:buFont typeface="Wingdings" pitchFamily="2" charset="2"/>
              <a:buChar char="§"/>
            </a:pPr>
            <a:r>
              <a:rPr lang="vi-VN" dirty="0" smtClean="0"/>
              <a:t>Se recomandă să se acorde atenţia cuvenită formării vocabularului şi dezvoltării limbajului de specialitate la elevi</a:t>
            </a:r>
            <a:endParaRPr lang="ro-RO" dirty="0" smtClean="0"/>
          </a:p>
          <a:p>
            <a:pPr>
              <a:buFont typeface="Wingdings" pitchFamily="2" charset="2"/>
              <a:buChar char="§"/>
            </a:pPr>
            <a:r>
              <a:rPr lang="vi-VN" dirty="0"/>
              <a:t>Studierea şi prelucrarea în cadrul catedrei a metodologiei de atestat în vigoare în vederea aplicării corecte a acesteia în anul </a:t>
            </a:r>
            <a:r>
              <a:rPr lang="vi-VN" dirty="0" smtClean="0"/>
              <a:t>următor</a:t>
            </a:r>
            <a:endParaRPr lang="ro-RO" dirty="0" smtClean="0"/>
          </a:p>
          <a:p>
            <a:pPr>
              <a:buFont typeface="Wingdings" pitchFamily="2" charset="2"/>
              <a:buChar char="§"/>
            </a:pPr>
            <a:endParaRPr lang="vi-VN" dirty="0" smtClean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74320" lvl="0" indent="-274320">
              <a:spcBef>
                <a:spcPct val="20000"/>
              </a:spcBef>
            </a:pPr>
            <a:r>
              <a:rPr lang="vi-VN" sz="2000" dirty="0">
                <a:solidFill>
                  <a:schemeClr val="bg1"/>
                </a:solidFill>
                <a:ea typeface="+mn-ea"/>
                <a:cs typeface="+mn-cs"/>
              </a:rPr>
              <a:t>CONCLUZII ȘI RECOMANDĂRI GENERALE</a:t>
            </a:r>
            <a:br>
              <a:rPr lang="vi-VN" sz="2000" dirty="0">
                <a:solidFill>
                  <a:schemeClr val="bg1"/>
                </a:solidFill>
                <a:ea typeface="+mn-ea"/>
                <a:cs typeface="+mn-cs"/>
              </a:rPr>
            </a:b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78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o-RO" dirty="0" err="1"/>
              <a:t>P</a:t>
            </a:r>
            <a:r>
              <a:rPr lang="en-US" dirty="0" err="1" smtClean="0"/>
              <a:t>rogramul</a:t>
            </a:r>
            <a:r>
              <a:rPr lang="en-US" dirty="0" smtClean="0"/>
              <a:t> </a:t>
            </a:r>
            <a:r>
              <a:rPr lang="ro-RO" dirty="0" smtClean="0"/>
              <a:t> </a:t>
            </a:r>
            <a:r>
              <a:rPr lang="en-US" dirty="0" err="1" smtClean="0"/>
              <a:t>activităților</a:t>
            </a:r>
            <a:r>
              <a:rPr lang="en-US" dirty="0" smtClean="0"/>
              <a:t> de </a:t>
            </a:r>
            <a:r>
              <a:rPr lang="en-US" dirty="0" err="1" smtClean="0"/>
              <a:t>inspecție</a:t>
            </a:r>
            <a:r>
              <a:rPr lang="en-US" dirty="0" smtClean="0"/>
              <a:t> </a:t>
            </a:r>
            <a:r>
              <a:rPr lang="en-US" dirty="0" err="1" smtClean="0"/>
              <a:t>și</a:t>
            </a:r>
            <a:r>
              <a:rPr lang="en-US" dirty="0" smtClean="0"/>
              <a:t> </a:t>
            </a:r>
            <a:r>
              <a:rPr lang="en-US" dirty="0" err="1" smtClean="0"/>
              <a:t>monitorizare</a:t>
            </a:r>
            <a:r>
              <a:rPr lang="ro-RO" dirty="0" smtClean="0"/>
              <a:t> </a:t>
            </a:r>
            <a:r>
              <a:rPr lang="en-US" dirty="0" smtClean="0"/>
              <a:t>ale </a:t>
            </a:r>
            <a:r>
              <a:rPr lang="ro-RO" dirty="0" err="1"/>
              <a:t>D</a:t>
            </a:r>
            <a:r>
              <a:rPr lang="en-US" dirty="0" err="1" smtClean="0"/>
              <a:t>irecției</a:t>
            </a:r>
            <a:r>
              <a:rPr lang="en-US" dirty="0" smtClean="0"/>
              <a:t> </a:t>
            </a:r>
            <a:r>
              <a:rPr lang="ro-RO" dirty="0" err="1"/>
              <a:t>G</a:t>
            </a:r>
            <a:r>
              <a:rPr lang="en-US" dirty="0" err="1" smtClean="0"/>
              <a:t>enerale</a:t>
            </a:r>
            <a:r>
              <a:rPr lang="en-US" dirty="0" smtClean="0"/>
              <a:t> </a:t>
            </a:r>
            <a:r>
              <a:rPr lang="ro-RO" dirty="0" err="1"/>
              <a:t>E</a:t>
            </a:r>
            <a:r>
              <a:rPr lang="en-US" dirty="0" err="1" smtClean="0"/>
              <a:t>ducație</a:t>
            </a:r>
            <a:r>
              <a:rPr lang="en-US" dirty="0" smtClean="0"/>
              <a:t> </a:t>
            </a:r>
            <a:r>
              <a:rPr lang="en-US" dirty="0" err="1" smtClean="0"/>
              <a:t>și</a:t>
            </a:r>
            <a:r>
              <a:rPr lang="en-US" dirty="0" smtClean="0"/>
              <a:t> </a:t>
            </a:r>
            <a:r>
              <a:rPr lang="ro-RO" dirty="0" err="1"/>
              <a:t>Î</a:t>
            </a:r>
            <a:r>
              <a:rPr lang="en-US" dirty="0" err="1" smtClean="0"/>
              <a:t>nvățare</a:t>
            </a:r>
            <a:r>
              <a:rPr lang="ro-RO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ro-RO" dirty="0" smtClean="0"/>
              <a:t>T</a:t>
            </a:r>
            <a:r>
              <a:rPr lang="en-US" dirty="0" err="1" smtClean="0"/>
              <a:t>ot</a:t>
            </a:r>
            <a:r>
              <a:rPr lang="en-US" dirty="0" smtClean="0"/>
              <a:t> </a:t>
            </a:r>
            <a:r>
              <a:rPr lang="en-US" dirty="0" err="1" smtClean="0"/>
              <a:t>parcursul</a:t>
            </a:r>
            <a:r>
              <a:rPr lang="en-US" dirty="0" smtClean="0"/>
              <a:t> </a:t>
            </a:r>
            <a:r>
              <a:rPr lang="en-US" dirty="0" err="1" smtClean="0"/>
              <a:t>vieții</a:t>
            </a:r>
            <a:r>
              <a:rPr lang="ro-RO" dirty="0" smtClean="0"/>
              <a:t> </a:t>
            </a:r>
            <a:r>
              <a:rPr lang="en-US" dirty="0" err="1" smtClean="0"/>
              <a:t>anul</a:t>
            </a:r>
            <a:r>
              <a:rPr lang="en-US" dirty="0" smtClean="0"/>
              <a:t> </a:t>
            </a:r>
            <a:r>
              <a:rPr lang="en-US" dirty="0" err="1" smtClean="0"/>
              <a:t>şcolar</a:t>
            </a:r>
            <a:r>
              <a:rPr lang="en-US" dirty="0" smtClean="0"/>
              <a:t> 2012 – 2013</a:t>
            </a:r>
            <a:r>
              <a:rPr lang="ro-RO" dirty="0"/>
              <a:t> (</a:t>
            </a:r>
            <a:r>
              <a:rPr lang="ro-RO" dirty="0" smtClean="0"/>
              <a:t>nr.102907/11.12.2012)</a:t>
            </a:r>
          </a:p>
          <a:p>
            <a:pPr algn="just">
              <a:buFont typeface="Wingdings" pitchFamily="2" charset="2"/>
              <a:buChar char="§"/>
            </a:pPr>
            <a:r>
              <a:rPr lang="ro-RO" dirty="0"/>
              <a:t>R</a:t>
            </a:r>
            <a:r>
              <a:rPr lang="pt-BR" dirty="0" smtClean="0"/>
              <a:t>egulament</a:t>
            </a:r>
            <a:r>
              <a:rPr lang="ro-RO" dirty="0" smtClean="0"/>
              <a:t>ul</a:t>
            </a:r>
            <a:r>
              <a:rPr lang="pt-BR" dirty="0" smtClean="0"/>
              <a:t> de </a:t>
            </a:r>
            <a:r>
              <a:rPr lang="pt-BR" dirty="0"/>
              <a:t>inspecție a unităților de învățământ </a:t>
            </a:r>
            <a:r>
              <a:rPr lang="pt-BR" dirty="0" smtClean="0"/>
              <a:t>preuniversitar</a:t>
            </a:r>
            <a:r>
              <a:rPr lang="ro-RO" dirty="0" smtClean="0"/>
              <a:t> - </a:t>
            </a:r>
            <a:r>
              <a:rPr lang="nn-NO" dirty="0"/>
              <a:t>Anexa la OMECTS nr. 5547 din 06.10.2011</a:t>
            </a:r>
            <a:endParaRPr lang="pt-BR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Planificare - Metodologie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7690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evaluarea </a:t>
            </a:r>
            <a:r>
              <a:rPr lang="vi-VN" sz="2500" dirty="0"/>
              <a:t>competențelor cadrului didactic inspectat de a elabora, pe baza unei lecturi personalizate a programei școlare, planificările calendaristice și proiectele unităților de </a:t>
            </a:r>
            <a:r>
              <a:rPr lang="vi-VN" sz="2500" dirty="0" smtClean="0"/>
              <a:t>învățare</a:t>
            </a:r>
            <a:endParaRPr lang="vi-VN" sz="2500" dirty="0"/>
          </a:p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consilierea </a:t>
            </a:r>
            <a:r>
              <a:rPr lang="vi-VN" sz="2500" dirty="0"/>
              <a:t>cadrului didactic inspectat în legătură cu realizarea activităților de planificare și proiectare </a:t>
            </a:r>
            <a:r>
              <a:rPr lang="vi-VN" sz="2500" dirty="0" smtClean="0"/>
              <a:t>didactică</a:t>
            </a:r>
            <a:endParaRPr lang="vi-VN" sz="2500" dirty="0"/>
          </a:p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evaluarea </a:t>
            </a:r>
            <a:r>
              <a:rPr lang="vi-VN" sz="2500" dirty="0"/>
              <a:t>capacității cadrului didactic inspectat de a proiecta și utiliza strategii didactice corespunzătoare învățământului modern bazat pe </a:t>
            </a:r>
            <a:r>
              <a:rPr lang="vi-VN" sz="2500" dirty="0" smtClean="0"/>
              <a:t>competențe</a:t>
            </a:r>
            <a:endParaRPr lang="vi-VN" sz="2500" dirty="0"/>
          </a:p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consilierea </a:t>
            </a:r>
            <a:r>
              <a:rPr lang="vi-VN" sz="2500" dirty="0"/>
              <a:t>cadrului didactic inspectat în legătură cu proiectarea și utilizarea unor strategii didactice corespunzătoare învățământului modern bazat pe </a:t>
            </a:r>
            <a:r>
              <a:rPr lang="vi-VN" sz="2500" dirty="0" smtClean="0"/>
              <a:t>competențe</a:t>
            </a:r>
            <a:endParaRPr lang="vi-VN" sz="2500" dirty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Obiectivele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086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lvl="0" algn="just">
              <a:buClr>
                <a:srgbClr val="31B6FD"/>
              </a:buClr>
              <a:buFont typeface="Wingdings" pitchFamily="2" charset="2"/>
              <a:buChar char="§"/>
            </a:pPr>
            <a:r>
              <a:rPr lang="vi-VN" sz="2200" dirty="0">
                <a:solidFill>
                  <a:srgbClr val="073E87"/>
                </a:solidFill>
              </a:rPr>
              <a:t>evaluarea capacității cadrului didactic inspectat de a integra Tehnologia informației și comunicațiilor (TIC) și lecțiile din cadrul Platformei de </a:t>
            </a:r>
            <a:r>
              <a:rPr lang="vi-VN" sz="2200" dirty="0" smtClean="0">
                <a:solidFill>
                  <a:srgbClr val="073E87"/>
                </a:solidFill>
              </a:rPr>
              <a:t>eLearning</a:t>
            </a:r>
            <a:r>
              <a:rPr lang="ro-RO" sz="2200" dirty="0" smtClean="0">
                <a:solidFill>
                  <a:srgbClr val="073E87"/>
                </a:solidFill>
              </a:rPr>
              <a:t> </a:t>
            </a:r>
            <a:r>
              <a:rPr lang="vi-VN" sz="2200" dirty="0" smtClean="0">
                <a:solidFill>
                  <a:srgbClr val="073E87"/>
                </a:solidFill>
              </a:rPr>
              <a:t>(</a:t>
            </a:r>
            <a:r>
              <a:rPr lang="vi-VN" sz="2200" dirty="0">
                <a:solidFill>
                  <a:srgbClr val="073E87"/>
                </a:solidFill>
              </a:rPr>
              <a:t>AEL) în activitatea </a:t>
            </a:r>
            <a:r>
              <a:rPr lang="vi-VN" sz="2200" dirty="0" smtClean="0">
                <a:solidFill>
                  <a:srgbClr val="073E87"/>
                </a:solidFill>
              </a:rPr>
              <a:t>didactică</a:t>
            </a:r>
            <a:endParaRPr lang="vi-VN" sz="2200" dirty="0">
              <a:solidFill>
                <a:srgbClr val="073E87"/>
              </a:solidFill>
            </a:endParaRPr>
          </a:p>
          <a:p>
            <a:pPr lvl="0" algn="just">
              <a:buClr>
                <a:srgbClr val="31B6FD"/>
              </a:buClr>
              <a:buFont typeface="Wingdings" pitchFamily="2" charset="2"/>
              <a:buChar char="§"/>
            </a:pPr>
            <a:r>
              <a:rPr lang="vi-VN" sz="2200" dirty="0">
                <a:solidFill>
                  <a:srgbClr val="073E87"/>
                </a:solidFill>
              </a:rPr>
              <a:t> consilierea cadrului didactic inspectat în legătură cu integrarea TIC și a lecțiilor AEL în activitatea </a:t>
            </a:r>
            <a:r>
              <a:rPr lang="vi-VN" sz="2200" dirty="0" smtClean="0">
                <a:solidFill>
                  <a:srgbClr val="073E87"/>
                </a:solidFill>
              </a:rPr>
              <a:t>didactică</a:t>
            </a:r>
            <a:endParaRPr lang="vi-VN" sz="2200" dirty="0">
              <a:solidFill>
                <a:srgbClr val="073E87"/>
              </a:solidFill>
            </a:endParaRPr>
          </a:p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evaluarea competențelor cadrului didactic inspectat de a utiliza metodele de învățare diferențiată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 consilierea cadrului didactic inspectat în legătură cu utilizarea unor metode de învățare diferențiată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Obiectivele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941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evaluarea capacității cadrului didactic inspectat de a integra elementele de evaluare în cadrul activităților de predare-învățare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consilierea cadrului didactic inspectat în legătură cu integrarea elementelor de evaluare în cadrul activităților de predare-învățare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consilierea cadrelor didactice în vederea diversificării ofertei curriculare de cursuri opționale</a:t>
            </a:r>
          </a:p>
          <a:p>
            <a:pPr algn="just">
              <a:buFont typeface="Wingdings" pitchFamily="2" charset="2"/>
              <a:buChar char="§"/>
            </a:pPr>
            <a:r>
              <a:rPr lang="vi-VN" sz="2500" dirty="0" smtClean="0"/>
              <a:t>consilierea cadrelor didactice în legătură cu posibilitățile de dezvoltare profesională și evoluție în carieră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Obiectivele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9968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vi-VN" dirty="0" smtClean="0"/>
              <a:t>planificarea inspecției</a:t>
            </a:r>
            <a:endParaRPr lang="ro-RO" dirty="0" smtClean="0"/>
          </a:p>
          <a:p>
            <a:pPr marL="0" indent="0">
              <a:buNone/>
            </a:pPr>
            <a:endParaRPr lang="vi-VN" dirty="0"/>
          </a:p>
          <a:p>
            <a:pPr>
              <a:buFont typeface="Wingdings" pitchFamily="2" charset="2"/>
              <a:buChar char="§"/>
            </a:pPr>
            <a:r>
              <a:rPr lang="vi-VN" dirty="0" smtClean="0"/>
              <a:t>organizarea inspecției</a:t>
            </a:r>
            <a:endParaRPr lang="ro-RO" dirty="0" smtClean="0"/>
          </a:p>
          <a:p>
            <a:pPr marL="0" indent="0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realizarea </a:t>
            </a:r>
            <a:r>
              <a:rPr lang="vi-VN" dirty="0"/>
              <a:t>unor convorbiri preliminare pentru orientarea în context (cu persoanele abilitate pentru evaluarea competențelor profesionale ale cadrului didactic, respectiv cu cadrul didactic</a:t>
            </a:r>
            <a:r>
              <a:rPr lang="vi-VN" dirty="0" smtClean="0"/>
              <a:t>)</a:t>
            </a:r>
            <a:endParaRPr lang="ro-RO" dirty="0" smtClean="0"/>
          </a:p>
          <a:p>
            <a:pPr marL="0" indent="0" algn="just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asistențele </a:t>
            </a:r>
            <a:r>
              <a:rPr lang="vi-VN" dirty="0"/>
              <a:t>la ore și completarea fișei de observare a </a:t>
            </a:r>
            <a:r>
              <a:rPr lang="vi-VN" dirty="0" smtClean="0"/>
              <a:t>lecției</a:t>
            </a: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Etapele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366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vi-VN" dirty="0" smtClean="0"/>
              <a:t>autoevaluarea cadrului didactic inspectat</a:t>
            </a:r>
            <a:endParaRPr lang="ro-RO" dirty="0" smtClean="0"/>
          </a:p>
          <a:p>
            <a:pPr marL="0" indent="0" algn="just">
              <a:buNone/>
            </a:pPr>
            <a:endParaRPr lang="vi-VN" dirty="0" smtClean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analiza activității și consilierea cadrului didactic inspectat</a:t>
            </a:r>
            <a:endParaRPr lang="ro-RO" dirty="0" smtClean="0"/>
          </a:p>
          <a:p>
            <a:pPr marL="0" indent="0" algn="just">
              <a:buNone/>
            </a:pPr>
            <a:endParaRPr lang="vi-VN" dirty="0" smtClean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redactarea raportului scris de inspecție și consemnarea acestuia în registrul de inspecții al unității de învățământ preuniversitar.</a:t>
            </a: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Etapele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1182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inspecția </a:t>
            </a:r>
            <a:r>
              <a:rPr lang="vi-VN" dirty="0"/>
              <a:t>de specialitate </a:t>
            </a:r>
            <a:r>
              <a:rPr lang="vi-VN" dirty="0" smtClean="0"/>
              <a:t>curentă</a:t>
            </a: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ro-RO" dirty="0"/>
              <a:t>i</a:t>
            </a:r>
            <a:r>
              <a:rPr lang="vi-VN" dirty="0" smtClean="0"/>
              <a:t>nspecția </a:t>
            </a:r>
            <a:r>
              <a:rPr lang="vi-VN" dirty="0"/>
              <a:t>de specialitate realizată în vederea obținerii definitivării  în  </a:t>
            </a:r>
            <a:r>
              <a:rPr lang="vi-VN" dirty="0" smtClean="0"/>
              <a:t>învățământ</a:t>
            </a: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inspecția </a:t>
            </a:r>
            <a:r>
              <a:rPr lang="vi-VN" dirty="0"/>
              <a:t>de specialitate realizată în vederea obținerii gradelor didactice II și I sau inspecția școlară </a:t>
            </a:r>
            <a:r>
              <a:rPr lang="vi-VN" dirty="0" smtClean="0"/>
              <a:t>specială</a:t>
            </a: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TIPURILE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323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endParaRPr lang="vi-VN" dirty="0"/>
          </a:p>
          <a:p>
            <a:pPr algn="just">
              <a:buFont typeface="Wingdings" pitchFamily="2" charset="2"/>
              <a:buChar char="§"/>
            </a:pPr>
            <a:r>
              <a:rPr lang="vi-VN" dirty="0" smtClean="0"/>
              <a:t>orice </a:t>
            </a:r>
            <a:r>
              <a:rPr lang="vi-VN" dirty="0"/>
              <a:t>altă formă de evaluare/control/consiliere a activității cadrului didactic în domeniul de specialitate în care este încadrat, realizată de inspectorii de specialitate la nivelul MECTS sau </a:t>
            </a:r>
            <a:r>
              <a:rPr lang="vi-VN" dirty="0" smtClean="0"/>
              <a:t>ISJ/ISMB</a:t>
            </a:r>
            <a:endParaRPr lang="ro-RO" dirty="0" smtClean="0"/>
          </a:p>
          <a:p>
            <a:pPr marL="0" indent="0" algn="just">
              <a:buNone/>
            </a:pPr>
            <a:r>
              <a:rPr lang="ro-RO" dirty="0" smtClean="0"/>
              <a:t>     </a:t>
            </a:r>
            <a:r>
              <a:rPr lang="ro-RO" dirty="0"/>
              <a:t> </a:t>
            </a:r>
            <a:r>
              <a:rPr lang="ro-RO" dirty="0" smtClean="0"/>
              <a:t>   </a:t>
            </a:r>
            <a:r>
              <a:rPr lang="vi-VN" dirty="0" smtClean="0"/>
              <a:t> </a:t>
            </a:r>
            <a:r>
              <a:rPr lang="ro-RO" dirty="0" smtClean="0"/>
              <a:t>1. </a:t>
            </a:r>
            <a:r>
              <a:rPr lang="vi-VN" dirty="0" smtClean="0"/>
              <a:t>inspecția </a:t>
            </a:r>
            <a:r>
              <a:rPr lang="vi-VN" dirty="0"/>
              <a:t>de specialitate realizată în vederea verificării unor aspecte particulare ale activității didactice (modul de aplicare a curriculumului național, modul de realizare a evaluării curente etc</a:t>
            </a:r>
            <a:r>
              <a:rPr lang="vi-VN" dirty="0" smtClean="0"/>
              <a:t>.) </a:t>
            </a:r>
            <a:endParaRPr lang="ro-RO" dirty="0" smtClean="0"/>
          </a:p>
          <a:p>
            <a:pPr marL="0" indent="0" algn="just">
              <a:buNone/>
            </a:pPr>
            <a:r>
              <a:rPr lang="vi-VN" dirty="0" smtClean="0"/>
              <a:t> </a:t>
            </a:r>
            <a:r>
              <a:rPr lang="ro-RO" dirty="0"/>
              <a:t> </a:t>
            </a:r>
            <a:r>
              <a:rPr lang="ro-RO" dirty="0" smtClean="0"/>
              <a:t>       2. </a:t>
            </a:r>
            <a:r>
              <a:rPr lang="vi-VN" dirty="0" smtClean="0"/>
              <a:t>inspecția </a:t>
            </a:r>
            <a:r>
              <a:rPr lang="vi-VN" dirty="0"/>
              <a:t>de specialitate realizată în vederea verificării unor aspecte ale activității cadrelor didactice, semnalate în cadrul unor memorii, petiții, reclamații</a:t>
            </a: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TIPURILE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3167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209</TotalTime>
  <Words>1110</Words>
  <Application>Microsoft Office PowerPoint</Application>
  <PresentationFormat>Expunere pe ecran (4:3)</PresentationFormat>
  <Paragraphs>146</Paragraphs>
  <Slides>18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18</vt:i4>
      </vt:variant>
    </vt:vector>
  </HeadingPairs>
  <TitlesOfParts>
    <vt:vector size="19" baseType="lpstr">
      <vt:lpstr>Waveform</vt:lpstr>
      <vt:lpstr>Diapozitivul 1</vt:lpstr>
      <vt:lpstr>Planificare - Metodologie</vt:lpstr>
      <vt:lpstr>Obiectivele</vt:lpstr>
      <vt:lpstr>Obiectivele</vt:lpstr>
      <vt:lpstr>Obiectivele</vt:lpstr>
      <vt:lpstr>Etapele</vt:lpstr>
      <vt:lpstr>Etapele</vt:lpstr>
      <vt:lpstr>TIPURILE</vt:lpstr>
      <vt:lpstr>TIPURILE</vt:lpstr>
      <vt:lpstr>TIPURILE</vt:lpstr>
      <vt:lpstr>DE REŢINUT !</vt:lpstr>
      <vt:lpstr>INSTRUMENTELE</vt:lpstr>
      <vt:lpstr>CRITERII ORIENTATIVE DE SELECȚIE A UNITĂȚILOR ȘCOLARE ȘI  CLASELOR </vt:lpstr>
      <vt:lpstr>DESFĂŞURAREA INSPECŢIEI DISCIPLINE INFORMATICE 2013</vt:lpstr>
      <vt:lpstr>DESFĂŞURAREA INSPECŢIEI DISCIPLINE INFORMATICE 2013</vt:lpstr>
      <vt:lpstr>Recomandări și consiliere </vt:lpstr>
      <vt:lpstr>Recomandări și consiliere</vt:lpstr>
      <vt:lpstr>CONCLUZII ȘI RECOMANDĂRI GENERALE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Nusa Dumitriu</dc:creator>
  <cp:lastModifiedBy>Nusa</cp:lastModifiedBy>
  <cp:revision>21</cp:revision>
  <dcterms:created xsi:type="dcterms:W3CDTF">2013-09-06T06:18:07Z</dcterms:created>
  <dcterms:modified xsi:type="dcterms:W3CDTF">2013-09-11T06:07:35Z</dcterms:modified>
</cp:coreProperties>
</file>